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9" r:id="rId5"/>
    <p:sldId id="261" r:id="rId6"/>
    <p:sldId id="263" r:id="rId7"/>
  </p:sldIdLst>
  <p:sldSz cx="10058400" cy="77724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2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836D7-E54F-4A85-B18B-0CA30768BB39}"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255727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836D7-E54F-4A85-B18B-0CA30768BB39}"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320968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836D7-E54F-4A85-B18B-0CA30768BB39}"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114750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AFC5E-F830-4AA1-A64D-5ABB2228A44D}"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3921284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AFC5E-F830-4AA1-A64D-5ABB2228A44D}"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23432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AFC5E-F830-4AA1-A64D-5ABB2228A44D}"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221933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AFC5E-F830-4AA1-A64D-5ABB2228A44D}"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2741111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AFC5E-F830-4AA1-A64D-5ABB2228A44D}" type="datetimeFigureOut">
              <a:rPr lang="en-US" smtClean="0"/>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4191434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1AFC5E-F830-4AA1-A64D-5ABB2228A44D}" type="datetimeFigureOut">
              <a:rPr lang="en-US" smtClean="0"/>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3255387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AFC5E-F830-4AA1-A64D-5ABB2228A44D}" type="datetimeFigureOut">
              <a:rPr lang="en-US" smtClean="0"/>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857134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7B1AFC5E-F830-4AA1-A64D-5ABB2228A44D}"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143817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836D7-E54F-4A85-B18B-0CA30768BB39}"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1589291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7B1AFC5E-F830-4AA1-A64D-5ABB2228A44D}"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32233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AFC5E-F830-4AA1-A64D-5ABB2228A44D}"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2813111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AFC5E-F830-4AA1-A64D-5ABB2228A44D}"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7709E-119C-408D-8423-BC19C2CB47F6}" type="slidenum">
              <a:rPr lang="en-US" smtClean="0"/>
              <a:t>‹#›</a:t>
            </a:fld>
            <a:endParaRPr lang="en-US"/>
          </a:p>
        </p:txBody>
      </p:sp>
    </p:spTree>
    <p:extLst>
      <p:ext uri="{BB962C8B-B14F-4D97-AF65-F5344CB8AC3E}">
        <p14:creationId xmlns:p14="http://schemas.microsoft.com/office/powerpoint/2010/main" val="148580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836D7-E54F-4A85-B18B-0CA30768BB39}"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100847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836D7-E54F-4A85-B18B-0CA30768BB39}"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79604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C836D7-E54F-4A85-B18B-0CA30768BB39}" type="datetimeFigureOut">
              <a:rPr lang="en-US" smtClean="0"/>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57408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C836D7-E54F-4A85-B18B-0CA30768BB39}" type="datetimeFigureOut">
              <a:rPr lang="en-US" smtClean="0"/>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56367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836D7-E54F-4A85-B18B-0CA30768BB39}" type="datetimeFigureOut">
              <a:rPr lang="en-US" smtClean="0"/>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377358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AC836D7-E54F-4A85-B18B-0CA30768BB39}"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170430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5AC836D7-E54F-4A85-B18B-0CA30768BB39}"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AB8B3-60CA-4F11-AE0A-BDB9C89B5D51}" type="slidenum">
              <a:rPr lang="en-US" smtClean="0"/>
              <a:t>‹#›</a:t>
            </a:fld>
            <a:endParaRPr lang="en-US"/>
          </a:p>
        </p:txBody>
      </p:sp>
    </p:spTree>
    <p:extLst>
      <p:ext uri="{BB962C8B-B14F-4D97-AF65-F5344CB8AC3E}">
        <p14:creationId xmlns:p14="http://schemas.microsoft.com/office/powerpoint/2010/main" val="365931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5AC836D7-E54F-4A85-B18B-0CA30768BB39}" type="datetimeFigureOut">
              <a:rPr lang="en-US" smtClean="0"/>
              <a:t>6/16/2025</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A0AB8B3-60CA-4F11-AE0A-BDB9C89B5D51}" type="slidenum">
              <a:rPr lang="en-US" smtClean="0"/>
              <a:t>‹#›</a:t>
            </a:fld>
            <a:endParaRPr lang="en-US"/>
          </a:p>
        </p:txBody>
      </p:sp>
    </p:spTree>
    <p:extLst>
      <p:ext uri="{BB962C8B-B14F-4D97-AF65-F5344CB8AC3E}">
        <p14:creationId xmlns:p14="http://schemas.microsoft.com/office/powerpoint/2010/main" val="151321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82000"/>
                  </a:schemeClr>
                </a:solidFill>
              </a:defRPr>
            </a:lvl1pPr>
          </a:lstStyle>
          <a:p>
            <a:fld id="{7B1AFC5E-F830-4AA1-A64D-5ABB2228A44D}" type="datetimeFigureOut">
              <a:rPr lang="en-US" smtClean="0"/>
              <a:t>6/16/2025</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82000"/>
                  </a:schemeClr>
                </a:solidFill>
              </a:defRPr>
            </a:lvl1pPr>
          </a:lstStyle>
          <a:p>
            <a:fld id="{0517709E-119C-408D-8423-BC19C2CB47F6}" type="slidenum">
              <a:rPr lang="en-US" smtClean="0"/>
              <a:t>‹#›</a:t>
            </a:fld>
            <a:endParaRPr lang="en-US"/>
          </a:p>
        </p:txBody>
      </p:sp>
    </p:spTree>
    <p:extLst>
      <p:ext uri="{BB962C8B-B14F-4D97-AF65-F5344CB8AC3E}">
        <p14:creationId xmlns:p14="http://schemas.microsoft.com/office/powerpoint/2010/main" val="969798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25A4-6B4D-B098-B192-F5D4F8338B6C}"/>
              </a:ext>
            </a:extLst>
          </p:cNvPr>
          <p:cNvSpPr>
            <a:spLocks noGrp="1"/>
          </p:cNvSpPr>
          <p:nvPr>
            <p:ph type="ctrTitle"/>
          </p:nvPr>
        </p:nvSpPr>
        <p:spPr>
          <a:xfrm>
            <a:off x="211905" y="77647"/>
            <a:ext cx="9586559" cy="898475"/>
          </a:xfrm>
        </p:spPr>
        <p:txBody>
          <a:bodyPr>
            <a:normAutofit/>
          </a:bodyPr>
          <a:lstStyle/>
          <a:p>
            <a:r>
              <a:rPr lang="en-US" sz="2640" b="1" dirty="0"/>
              <a:t>Lake </a:t>
            </a:r>
            <a:r>
              <a:rPr lang="en-US" sz="2640" b="1" dirty="0" err="1"/>
              <a:t>Dalecarlia</a:t>
            </a:r>
            <a:r>
              <a:rPr lang="en-US" sz="2640" b="1" dirty="0"/>
              <a:t> Enhancement Committee June 2025 update</a:t>
            </a:r>
          </a:p>
        </p:txBody>
      </p:sp>
      <p:sp>
        <p:nvSpPr>
          <p:cNvPr id="3" name="Subtitle 2">
            <a:extLst>
              <a:ext uri="{FF2B5EF4-FFF2-40B4-BE49-F238E27FC236}">
                <a16:creationId xmlns:a16="http://schemas.microsoft.com/office/drawing/2014/main" id="{3F1E0F19-AC17-2130-C78F-962F9B4CB99B}"/>
              </a:ext>
            </a:extLst>
          </p:cNvPr>
          <p:cNvSpPr>
            <a:spLocks noGrp="1"/>
          </p:cNvSpPr>
          <p:nvPr>
            <p:ph type="subTitle" idx="1"/>
          </p:nvPr>
        </p:nvSpPr>
        <p:spPr>
          <a:xfrm>
            <a:off x="567904" y="1145405"/>
            <a:ext cx="8993226" cy="6083167"/>
          </a:xfrm>
        </p:spPr>
        <p:txBody>
          <a:bodyPr>
            <a:normAutofit lnSpcReduction="10000"/>
          </a:bodyPr>
          <a:lstStyle/>
          <a:p>
            <a:pPr algn="l"/>
            <a:r>
              <a:rPr lang="en-US" sz="1650" b="1" dirty="0"/>
              <a:t>Lake Enhancement Committee (Paul Panczuk &amp; Sue Shields) met 6-9-2025 with County Commissioner Tippy, County Surveyor Bill Emerson, Highway Dept Duane Alverson, and various county staff.</a:t>
            </a:r>
          </a:p>
          <a:p>
            <a:pPr marL="282893" indent="-282893" algn="l">
              <a:buFont typeface="Arial" panose="020B0604020202020204" pitchFamily="34" charset="0"/>
              <a:buChar char="•"/>
            </a:pPr>
            <a:r>
              <a:rPr lang="en-US" sz="1650" b="1" dirty="0"/>
              <a:t>Clark Street Southeast tributary and culvert project, joint project Lake County Highway Dept. and POA (CARDNO report Site #2)– </a:t>
            </a:r>
            <a:r>
              <a:rPr lang="en-US" sz="1650" dirty="0">
                <a:solidFill>
                  <a:srgbClr val="0070C0"/>
                </a:solidFill>
              </a:rPr>
              <a:t>Engineering substantially complete.  Plans require land acquisition; county is beginning this process. Estimated cost of project now $700,000+</a:t>
            </a:r>
          </a:p>
          <a:p>
            <a:pPr marL="282893" indent="-282893" algn="l">
              <a:buFont typeface="Arial" panose="020B0604020202020204" pitchFamily="34" charset="0"/>
              <a:buChar char="•"/>
            </a:pPr>
            <a:r>
              <a:rPr lang="en-US" sz="1650" b="1" dirty="0"/>
              <a:t>Foss Ditch redirection north of 153</a:t>
            </a:r>
            <a:r>
              <a:rPr lang="en-US" sz="1650" b="1" baseline="30000" dirty="0"/>
              <a:t>rd</a:t>
            </a:r>
            <a:r>
              <a:rPr lang="en-US" sz="1650" b="1" dirty="0"/>
              <a:t> (CARDNO report Site #6)– </a:t>
            </a:r>
            <a:r>
              <a:rPr lang="en-US" sz="1650" dirty="0">
                <a:solidFill>
                  <a:srgbClr val="0070C0"/>
                </a:solidFill>
              </a:rPr>
              <a:t>American </a:t>
            </a:r>
            <a:r>
              <a:rPr lang="en-US" sz="1650" dirty="0" err="1">
                <a:solidFill>
                  <a:srgbClr val="0070C0"/>
                </a:solidFill>
              </a:rPr>
              <a:t>Structurepoint</a:t>
            </a:r>
            <a:r>
              <a:rPr lang="en-US" sz="1650" dirty="0">
                <a:solidFill>
                  <a:srgbClr val="0070C0"/>
                </a:solidFill>
              </a:rPr>
              <a:t> completed preliminary engineering. County met with landowner, he is considering minor modifications for aesthetics.  Landowner agreed to perform earth work when development occurs, however, this has stalled due to Cedar Lake building moratorium.  County will procure an estimate to perform the work as designed by American </a:t>
            </a:r>
            <a:r>
              <a:rPr lang="en-US" sz="1650" dirty="0" err="1">
                <a:solidFill>
                  <a:srgbClr val="0070C0"/>
                </a:solidFill>
              </a:rPr>
              <a:t>Structurepoint</a:t>
            </a:r>
            <a:r>
              <a:rPr lang="en-US" sz="1650" dirty="0">
                <a:solidFill>
                  <a:srgbClr val="0070C0"/>
                </a:solidFill>
              </a:rPr>
              <a:t>.  (County drainage board approved $40,000 engineering/permitting February 2024) </a:t>
            </a:r>
          </a:p>
          <a:p>
            <a:pPr marL="282893" indent="-282893" algn="l">
              <a:buFont typeface="Arial" panose="020B0604020202020204" pitchFamily="34" charset="0"/>
              <a:buChar char="•"/>
            </a:pPr>
            <a:r>
              <a:rPr lang="en-US" sz="1650" b="1" dirty="0"/>
              <a:t>Western Tributaries (CARDNO report sites #8,9,10 under Colfax to Lake)</a:t>
            </a:r>
          </a:p>
          <a:p>
            <a:pPr marL="785813" lvl="1" indent="-282893" algn="l">
              <a:buFont typeface="Arial" panose="020B0604020202020204" pitchFamily="34" charset="0"/>
              <a:buChar char="•"/>
            </a:pPr>
            <a:r>
              <a:rPr lang="en-US" sz="1800" dirty="0"/>
              <a:t>Wildwood Tributary- CARDNO site #9,10 sourced from West Dale Estates and farm, located in county Wildwood easement between Colfax and lake. </a:t>
            </a:r>
            <a:r>
              <a:rPr lang="en-US" sz="1800" dirty="0">
                <a:solidFill>
                  <a:srgbClr val="0070C0"/>
                </a:solidFill>
              </a:rPr>
              <a:t>County will  investigate West Dale Estates basin function and flow rate.  County investigating erosion control using armor and/or pipe between Colfax and Lakeview.</a:t>
            </a:r>
            <a:endParaRPr lang="en-US" sz="1800" b="1" dirty="0">
              <a:solidFill>
                <a:srgbClr val="0070C0"/>
              </a:solidFill>
              <a:latin typeface="Calibri" panose="020F0502020204030204"/>
            </a:endParaRPr>
          </a:p>
          <a:p>
            <a:pPr marL="785813" lvl="1" indent="-282893" algn="l">
              <a:buFont typeface="Arial" panose="020B0604020202020204" pitchFamily="34" charset="0"/>
              <a:buChar char="•"/>
              <a:defRPr/>
            </a:pPr>
            <a:r>
              <a:rPr lang="en-US" sz="1800" dirty="0">
                <a:solidFill>
                  <a:prstClr val="black"/>
                </a:solidFill>
                <a:latin typeface="Calibri" panose="020F0502020204030204"/>
              </a:rPr>
              <a:t>Island Drive tributary – CARDNO site #8 Colfax to lake, 260 feet in length. Private property and POA </a:t>
            </a:r>
            <a:r>
              <a:rPr lang="en-US" sz="1800" dirty="0" err="1">
                <a:solidFill>
                  <a:prstClr val="black"/>
                </a:solidFill>
                <a:latin typeface="Calibri" panose="020F0502020204030204"/>
              </a:rPr>
              <a:t>outlot</a:t>
            </a:r>
            <a:r>
              <a:rPr lang="en-US" sz="1800" dirty="0">
                <a:solidFill>
                  <a:prstClr val="black"/>
                </a:solidFill>
                <a:latin typeface="Calibri" panose="020F0502020204030204"/>
              </a:rPr>
              <a:t>. High sediment runoff, erosion, overland flow during large rainfall. </a:t>
            </a:r>
            <a:r>
              <a:rPr lang="en-US" sz="1800" dirty="0">
                <a:solidFill>
                  <a:srgbClr val="0070C0"/>
                </a:solidFill>
                <a:highlight>
                  <a:srgbClr val="FFFF00"/>
                </a:highlight>
                <a:latin typeface="Calibri" panose="020F0502020204030204"/>
              </a:rPr>
              <a:t>Contacted 4 contractors, received three bids approximately $50K, $35-40K, $21K to repair and armor tributary per CARDNO recommendations. Recommend accepting lowest bid submitted by Hubinger Landscape @ $21K and utilizing existing restoration fund (earmarked for sediment reduction). Note: No county easement in this area. Landowner has provided verbal approval to allow earth work within 20’ area adjacent Island Drive. Recommend securing written agreement.  </a:t>
            </a:r>
          </a:p>
        </p:txBody>
      </p:sp>
    </p:spTree>
    <p:extLst>
      <p:ext uri="{BB962C8B-B14F-4D97-AF65-F5344CB8AC3E}">
        <p14:creationId xmlns:p14="http://schemas.microsoft.com/office/powerpoint/2010/main" val="9695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067A8-66DA-ED10-3DE7-E3AC0D3597E1}"/>
              </a:ext>
            </a:extLst>
          </p:cNvPr>
          <p:cNvPicPr>
            <a:picLocks noChangeAspect="1"/>
          </p:cNvPicPr>
          <p:nvPr/>
        </p:nvPicPr>
        <p:blipFill>
          <a:blip r:embed="rId2"/>
          <a:stretch>
            <a:fillRect/>
          </a:stretch>
        </p:blipFill>
        <p:spPr>
          <a:xfrm>
            <a:off x="1314045" y="769251"/>
            <a:ext cx="7463087" cy="5989967"/>
          </a:xfrm>
          <a:prstGeom prst="rect">
            <a:avLst/>
          </a:prstGeom>
        </p:spPr>
      </p:pic>
      <p:sp>
        <p:nvSpPr>
          <p:cNvPr id="4" name="TextBox 3">
            <a:extLst>
              <a:ext uri="{FF2B5EF4-FFF2-40B4-BE49-F238E27FC236}">
                <a16:creationId xmlns:a16="http://schemas.microsoft.com/office/drawing/2014/main" id="{6052A348-02F4-FB19-61B2-FE7E3AA676C8}"/>
              </a:ext>
            </a:extLst>
          </p:cNvPr>
          <p:cNvSpPr txBox="1"/>
          <p:nvPr/>
        </p:nvSpPr>
        <p:spPr>
          <a:xfrm>
            <a:off x="7769954" y="3725528"/>
            <a:ext cx="2213491"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County Highway/POA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 Clark Road culvert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 replacement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&amp; bank stabilization</a:t>
            </a:r>
          </a:p>
        </p:txBody>
      </p:sp>
      <p:sp>
        <p:nvSpPr>
          <p:cNvPr id="5" name="TextBox 4">
            <a:extLst>
              <a:ext uri="{FF2B5EF4-FFF2-40B4-BE49-F238E27FC236}">
                <a16:creationId xmlns:a16="http://schemas.microsoft.com/office/drawing/2014/main" id="{ACBC722D-AFB7-3620-4952-296D801C15BD}"/>
              </a:ext>
            </a:extLst>
          </p:cNvPr>
          <p:cNvSpPr txBox="1"/>
          <p:nvPr/>
        </p:nvSpPr>
        <p:spPr>
          <a:xfrm>
            <a:off x="133727" y="943983"/>
            <a:ext cx="2207399"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#8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Island Drive tributary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stabilization proposal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FF00"/>
                </a:solidFill>
                <a:effectLst>
                  <a:outerShdw blurRad="38100" dist="38100" dir="2700000" algn="tl">
                    <a:srgbClr val="000000">
                      <a:alpha val="43137"/>
                    </a:srgbClr>
                  </a:outerShdw>
                </a:effectLst>
                <a:latin typeface="Aptos" panose="02110004020202020204"/>
              </a:rPr>
              <a:t>Jume</a:t>
            </a: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 2025</a:t>
            </a:r>
          </a:p>
        </p:txBody>
      </p:sp>
      <p:sp>
        <p:nvSpPr>
          <p:cNvPr id="6" name="TextBox 5">
            <a:extLst>
              <a:ext uri="{FF2B5EF4-FFF2-40B4-BE49-F238E27FC236}">
                <a16:creationId xmlns:a16="http://schemas.microsoft.com/office/drawing/2014/main" id="{AC533F65-DCF9-EC6D-4833-FBC0750A7341}"/>
              </a:ext>
            </a:extLst>
          </p:cNvPr>
          <p:cNvSpPr txBox="1"/>
          <p:nvPr/>
        </p:nvSpPr>
        <p:spPr>
          <a:xfrm>
            <a:off x="143989" y="2547943"/>
            <a:ext cx="2097176" cy="156966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#9 &amp; #10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Wildwood tributary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exploring options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flow control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sediment reduction.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(USDA &amp; County)</a:t>
            </a:r>
          </a:p>
        </p:txBody>
      </p:sp>
      <p:sp>
        <p:nvSpPr>
          <p:cNvPr id="7" name="TextBox 6">
            <a:extLst>
              <a:ext uri="{FF2B5EF4-FFF2-40B4-BE49-F238E27FC236}">
                <a16:creationId xmlns:a16="http://schemas.microsoft.com/office/drawing/2014/main" id="{C0C4E63D-F2B3-F438-A5B7-A0D2BB04B62B}"/>
              </a:ext>
            </a:extLst>
          </p:cNvPr>
          <p:cNvSpPr txBox="1"/>
          <p:nvPr/>
        </p:nvSpPr>
        <p:spPr>
          <a:xfrm>
            <a:off x="4776125" y="822441"/>
            <a:ext cx="3933833"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County Drainage Board exploring project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 to reroute Foss ditch reducing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 overland flow and incoming sediment</a:t>
            </a:r>
          </a:p>
        </p:txBody>
      </p:sp>
      <p:sp>
        <p:nvSpPr>
          <p:cNvPr id="8" name="Arrow: Right 7">
            <a:extLst>
              <a:ext uri="{FF2B5EF4-FFF2-40B4-BE49-F238E27FC236}">
                <a16:creationId xmlns:a16="http://schemas.microsoft.com/office/drawing/2014/main" id="{AD0E66C6-1447-DBD0-B481-5BC1E3EAE78F}"/>
              </a:ext>
            </a:extLst>
          </p:cNvPr>
          <p:cNvSpPr/>
          <p:nvPr/>
        </p:nvSpPr>
        <p:spPr>
          <a:xfrm rot="10800000">
            <a:off x="7561625" y="4288029"/>
            <a:ext cx="362046" cy="21306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Arrow: Right 8">
            <a:extLst>
              <a:ext uri="{FF2B5EF4-FFF2-40B4-BE49-F238E27FC236}">
                <a16:creationId xmlns:a16="http://schemas.microsoft.com/office/drawing/2014/main" id="{8B79F3F4-AE69-E5CA-B7AD-735BA2F9D81C}"/>
              </a:ext>
            </a:extLst>
          </p:cNvPr>
          <p:cNvSpPr/>
          <p:nvPr/>
        </p:nvSpPr>
        <p:spPr>
          <a:xfrm>
            <a:off x="2293641" y="2980371"/>
            <a:ext cx="362046" cy="21306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Arrow: Right 9">
            <a:extLst>
              <a:ext uri="{FF2B5EF4-FFF2-40B4-BE49-F238E27FC236}">
                <a16:creationId xmlns:a16="http://schemas.microsoft.com/office/drawing/2014/main" id="{4572458E-7E67-D655-182C-19358B6608AB}"/>
              </a:ext>
            </a:extLst>
          </p:cNvPr>
          <p:cNvSpPr/>
          <p:nvPr/>
        </p:nvSpPr>
        <p:spPr>
          <a:xfrm rot="10800000">
            <a:off x="4420302" y="921520"/>
            <a:ext cx="362046" cy="21306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Arrow: Right 11">
            <a:extLst>
              <a:ext uri="{FF2B5EF4-FFF2-40B4-BE49-F238E27FC236}">
                <a16:creationId xmlns:a16="http://schemas.microsoft.com/office/drawing/2014/main" id="{481E84DD-579B-8298-B8FE-F60C42EEFE93}"/>
              </a:ext>
            </a:extLst>
          </p:cNvPr>
          <p:cNvSpPr/>
          <p:nvPr/>
        </p:nvSpPr>
        <p:spPr>
          <a:xfrm>
            <a:off x="2353392" y="1623347"/>
            <a:ext cx="362046" cy="21306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C885CC61-E497-5B60-3131-11E57A8C667D}"/>
              </a:ext>
            </a:extLst>
          </p:cNvPr>
          <p:cNvSpPr txBox="1"/>
          <p:nvPr/>
        </p:nvSpPr>
        <p:spPr>
          <a:xfrm>
            <a:off x="4749256" y="1967177"/>
            <a:ext cx="3358996" cy="107721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Contacted developer,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communicated recommendations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for shoreline stabilization. </a:t>
            </a:r>
          </a:p>
        </p:txBody>
      </p:sp>
      <p:sp>
        <p:nvSpPr>
          <p:cNvPr id="15" name="Arrow: Right 14">
            <a:extLst>
              <a:ext uri="{FF2B5EF4-FFF2-40B4-BE49-F238E27FC236}">
                <a16:creationId xmlns:a16="http://schemas.microsoft.com/office/drawing/2014/main" id="{620A7ECA-75DB-1490-6E08-989F40C8AEA2}"/>
              </a:ext>
            </a:extLst>
          </p:cNvPr>
          <p:cNvSpPr/>
          <p:nvPr/>
        </p:nvSpPr>
        <p:spPr>
          <a:xfrm rot="10800000">
            <a:off x="4601325" y="2334877"/>
            <a:ext cx="362046" cy="21306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805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A26AF-9D9E-24DB-FBFF-4E5AC97A77D7}"/>
              </a:ext>
            </a:extLst>
          </p:cNvPr>
          <p:cNvPicPr>
            <a:picLocks noChangeAspect="1"/>
          </p:cNvPicPr>
          <p:nvPr/>
        </p:nvPicPr>
        <p:blipFill>
          <a:blip r:embed="rId2"/>
          <a:stretch>
            <a:fillRect/>
          </a:stretch>
        </p:blipFill>
        <p:spPr>
          <a:xfrm>
            <a:off x="476794" y="1806345"/>
            <a:ext cx="9104811" cy="3975156"/>
          </a:xfrm>
          <a:prstGeom prst="rect">
            <a:avLst/>
          </a:prstGeom>
        </p:spPr>
      </p:pic>
      <p:sp>
        <p:nvSpPr>
          <p:cNvPr id="9" name="TextBox 8">
            <a:extLst>
              <a:ext uri="{FF2B5EF4-FFF2-40B4-BE49-F238E27FC236}">
                <a16:creationId xmlns:a16="http://schemas.microsoft.com/office/drawing/2014/main" id="{9DB7E022-236C-137E-EB80-6C08A6358836}"/>
              </a:ext>
            </a:extLst>
          </p:cNvPr>
          <p:cNvSpPr txBox="1"/>
          <p:nvPr/>
        </p:nvSpPr>
        <p:spPr>
          <a:xfrm>
            <a:off x="1377950" y="501650"/>
            <a:ext cx="7624395" cy="7386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West Dale Estates Stormwater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Flows east under Colfax, within Wildwood Dr Easement, Under Lakeview Dr</a:t>
            </a:r>
          </a:p>
        </p:txBody>
      </p:sp>
      <p:sp>
        <p:nvSpPr>
          <p:cNvPr id="10" name="TextBox 9">
            <a:extLst>
              <a:ext uri="{FF2B5EF4-FFF2-40B4-BE49-F238E27FC236}">
                <a16:creationId xmlns:a16="http://schemas.microsoft.com/office/drawing/2014/main" id="{E9467ADC-8FF3-3EEB-FD1B-8E78DF54BFBB}"/>
              </a:ext>
            </a:extLst>
          </p:cNvPr>
          <p:cNvSpPr txBox="1"/>
          <p:nvPr/>
        </p:nvSpPr>
        <p:spPr>
          <a:xfrm rot="3052964">
            <a:off x="1790890" y="3036708"/>
            <a:ext cx="135710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97132">
                    <a:lumMod val="20000"/>
                    <a:lumOff val="80000"/>
                  </a:srgbClr>
                </a:solidFill>
                <a:effectLst/>
                <a:uLnTx/>
                <a:uFillTx/>
                <a:latin typeface="Aptos" panose="02110004020202020204"/>
                <a:ea typeface="+mn-ea"/>
                <a:cs typeface="+mn-cs"/>
              </a:rPr>
              <a:t>Stormwater basin</a:t>
            </a:r>
          </a:p>
        </p:txBody>
      </p:sp>
    </p:spTree>
    <p:extLst>
      <p:ext uri="{BB962C8B-B14F-4D97-AF65-F5344CB8AC3E}">
        <p14:creationId xmlns:p14="http://schemas.microsoft.com/office/powerpoint/2010/main" val="71216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7DA3C4-12DB-0E8B-8608-501C0C8A20FE}"/>
              </a:ext>
            </a:extLst>
          </p:cNvPr>
          <p:cNvPicPr>
            <a:picLocks noChangeAspect="1"/>
          </p:cNvPicPr>
          <p:nvPr/>
        </p:nvPicPr>
        <p:blipFill>
          <a:blip r:embed="rId2"/>
          <a:srcRect t="15877"/>
          <a:stretch/>
        </p:blipFill>
        <p:spPr>
          <a:xfrm>
            <a:off x="1669844" y="570409"/>
            <a:ext cx="6718712" cy="6631581"/>
          </a:xfrm>
          <a:prstGeom prst="rect">
            <a:avLst/>
          </a:prstGeom>
        </p:spPr>
      </p:pic>
    </p:spTree>
    <p:extLst>
      <p:ext uri="{BB962C8B-B14F-4D97-AF65-F5344CB8AC3E}">
        <p14:creationId xmlns:p14="http://schemas.microsoft.com/office/powerpoint/2010/main" val="261215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ater flowing through a river&#10;&#10;AI-generated content may be incorrect.">
            <a:extLst>
              <a:ext uri="{FF2B5EF4-FFF2-40B4-BE49-F238E27FC236}">
                <a16:creationId xmlns:a16="http://schemas.microsoft.com/office/drawing/2014/main" id="{2D894216-87B0-E35F-E81D-321C14EB3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33" y="441325"/>
            <a:ext cx="9186333" cy="6889750"/>
          </a:xfrm>
          <a:prstGeom prst="rect">
            <a:avLst/>
          </a:prstGeom>
        </p:spPr>
      </p:pic>
    </p:spTree>
    <p:extLst>
      <p:ext uri="{BB962C8B-B14F-4D97-AF65-F5344CB8AC3E}">
        <p14:creationId xmlns:p14="http://schemas.microsoft.com/office/powerpoint/2010/main" val="263608805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437</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Aptos</vt:lpstr>
      <vt:lpstr>Aptos Display</vt:lpstr>
      <vt:lpstr>Arial</vt:lpstr>
      <vt:lpstr>Calibri</vt:lpstr>
      <vt:lpstr>Calibri Light</vt:lpstr>
      <vt:lpstr>Office 2013 - 2022 Theme</vt:lpstr>
      <vt:lpstr>1_Office Theme</vt:lpstr>
      <vt:lpstr>Lake Dalecarlia Enhancement Committee June 2025 update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Dalecarlia &amp; Lake County - June 2024 Agenda</dc:title>
  <dc:creator>Panczuk, Paul A (Services)</dc:creator>
  <cp:lastModifiedBy>Paul A Panczuk (Services)</cp:lastModifiedBy>
  <cp:revision>7</cp:revision>
  <cp:lastPrinted>2025-06-16T21:26:39Z</cp:lastPrinted>
  <dcterms:created xsi:type="dcterms:W3CDTF">2024-06-03T15:12:22Z</dcterms:created>
  <dcterms:modified xsi:type="dcterms:W3CDTF">2025-06-16T21:28:34Z</dcterms:modified>
</cp:coreProperties>
</file>